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82" r:id="rId6"/>
    <p:sldId id="283" r:id="rId7"/>
    <p:sldId id="259" r:id="rId8"/>
    <p:sldId id="260" r:id="rId9"/>
    <p:sldId id="274" r:id="rId10"/>
    <p:sldId id="270" r:id="rId11"/>
    <p:sldId id="271" r:id="rId12"/>
    <p:sldId id="276" r:id="rId13"/>
    <p:sldId id="275" r:id="rId14"/>
    <p:sldId id="273" r:id="rId15"/>
    <p:sldId id="272" r:id="rId16"/>
    <p:sldId id="278" r:id="rId17"/>
    <p:sldId id="279" r:id="rId18"/>
    <p:sldId id="280" r:id="rId19"/>
    <p:sldId id="277" r:id="rId20"/>
    <p:sldId id="281" r:id="rId21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9EB6132-2276-4514-BC80-AD671F018F2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F114CC9-E487-44D0-B0D4-69910AC83A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0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2828F54-DFCE-447D-A22F-29FED8DFD63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D4CB8CC-5CD0-452E-B4A7-11166E72F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4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35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7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5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4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2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1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8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5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0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7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9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B8CC-5CD0-452E-B4A7-11166E72F6B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1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0C29AD-EB50-434A-BA90-EEACC681DB94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483933-7B1F-4ED7-A8DC-20390636BAC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5800" y="476673"/>
            <a:ext cx="7772400" cy="194421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PRINCIPLES OF EFFECTIVE INFORMATION MANAGEMENT AND MANAGING UPWARDS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672408"/>
          </a:xfrm>
          <a:noFill/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endParaRPr lang="en-GB" dirty="0" smtClean="0"/>
          </a:p>
          <a:p>
            <a:r>
              <a:rPr lang="en-GB" sz="3300" b="1" dirty="0" smtClean="0">
                <a:solidFill>
                  <a:srgbClr val="002060"/>
                </a:solidFill>
              </a:rPr>
              <a:t>Induction course for the newly promoted officers to the post of Under Secretaries.</a:t>
            </a:r>
            <a:endParaRPr lang="en-GB" sz="2800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pPr algn="just"/>
            <a:r>
              <a:rPr lang="en-GB" b="1" dirty="0" err="1" smtClean="0">
                <a:solidFill>
                  <a:srgbClr val="002060"/>
                </a:solidFill>
              </a:rPr>
              <a:t>Dr.</a:t>
            </a:r>
            <a:r>
              <a:rPr lang="en-GB" b="1" dirty="0" smtClean="0">
                <a:solidFill>
                  <a:srgbClr val="002060"/>
                </a:solidFill>
              </a:rPr>
              <a:t> Patrick </a:t>
            </a:r>
            <a:r>
              <a:rPr lang="en-GB" b="1" dirty="0" err="1" smtClean="0">
                <a:solidFill>
                  <a:srgbClr val="002060"/>
                </a:solidFill>
              </a:rPr>
              <a:t>Ibembe</a:t>
            </a:r>
            <a:endParaRPr lang="en-GB" b="1" dirty="0" smtClean="0">
              <a:solidFill>
                <a:srgbClr val="002060"/>
              </a:solidFill>
            </a:endParaRPr>
          </a:p>
          <a:p>
            <a:pPr algn="just"/>
            <a:r>
              <a:rPr lang="en-GB" dirty="0" smtClean="0">
                <a:solidFill>
                  <a:srgbClr val="002060"/>
                </a:solidFill>
              </a:rPr>
              <a:t>SPECIAL PRESIDENTIAL ASSISTANT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</a:rPr>
              <a:t>07</a:t>
            </a:r>
            <a:r>
              <a:rPr lang="en-GB" baseline="30000" dirty="0" smtClean="0">
                <a:solidFill>
                  <a:srgbClr val="002060"/>
                </a:solidFill>
              </a:rPr>
              <a:t>th</a:t>
            </a:r>
            <a:r>
              <a:rPr lang="en-GB" dirty="0" smtClean="0">
                <a:solidFill>
                  <a:srgbClr val="002060"/>
                </a:solidFill>
              </a:rPr>
              <a:t> /March/2019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Pictures\New folder\WTO Director General Roberto Azevedo visiting Quality Chemicals in Luzi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565767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The facilitator introducing the Chairman of Quality Chemicals Industries to H.E Roberto </a:t>
            </a:r>
            <a:r>
              <a:rPr lang="en-GB" i="1" dirty="0" err="1" smtClean="0">
                <a:solidFill>
                  <a:srgbClr val="002060"/>
                </a:solidFill>
              </a:rPr>
              <a:t>Azavedo</a:t>
            </a:r>
            <a:r>
              <a:rPr lang="en-GB" i="1" dirty="0" smtClean="0">
                <a:solidFill>
                  <a:srgbClr val="002060"/>
                </a:solidFill>
              </a:rPr>
              <a:t>, the Head of World Trade Organization (WTO). In a typical protocol setting, you introduce a junior person to a senior(The facilitator managed many such high profile visits)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80901" cy="467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71600" y="55892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Managing departure ceremonies of visiting Burundi President H.E Pierre </a:t>
            </a:r>
            <a:r>
              <a:rPr lang="en-GB" i="1" dirty="0" err="1" smtClean="0">
                <a:solidFill>
                  <a:srgbClr val="002060"/>
                </a:solidFill>
              </a:rPr>
              <a:t>Nkuruziza</a:t>
            </a:r>
            <a:r>
              <a:rPr lang="en-GB" i="1" dirty="0" smtClean="0">
                <a:solidFill>
                  <a:srgbClr val="002060"/>
                </a:solidFill>
              </a:rPr>
              <a:t> . On the extreme left(black stripped suit in the facilitator)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00" y="836712"/>
            <a:ext cx="813690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9552" y="5877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Preparing to receive a visiting Head of State –the facilitator shares an instruction with Mr. </a:t>
            </a:r>
            <a:r>
              <a:rPr lang="en-GB" i="1" dirty="0" err="1" smtClean="0">
                <a:solidFill>
                  <a:srgbClr val="002060"/>
                </a:solidFill>
              </a:rPr>
              <a:t>Habib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i="1" dirty="0" err="1" smtClean="0">
                <a:solidFill>
                  <a:srgbClr val="002060"/>
                </a:solidFill>
              </a:rPr>
              <a:t>Miggade</a:t>
            </a:r>
            <a:r>
              <a:rPr lang="en-GB" i="1" dirty="0" smtClean="0">
                <a:solidFill>
                  <a:srgbClr val="002060"/>
                </a:solidFill>
              </a:rPr>
              <a:t> , a Foreign Service Officer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51661"/>
            <a:ext cx="7776864" cy="46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27584" y="56612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L-R: </a:t>
            </a:r>
            <a:r>
              <a:rPr lang="en-GB" i="1" dirty="0" err="1" smtClean="0">
                <a:solidFill>
                  <a:srgbClr val="002060"/>
                </a:solidFill>
              </a:rPr>
              <a:t>Zamzibar</a:t>
            </a:r>
            <a:r>
              <a:rPr lang="en-GB" i="1" dirty="0" smtClean="0">
                <a:solidFill>
                  <a:srgbClr val="002060"/>
                </a:solidFill>
              </a:rPr>
              <a:t> President Dr. Ali Mohamed </a:t>
            </a:r>
            <a:r>
              <a:rPr lang="en-GB" i="1" dirty="0" err="1" smtClean="0">
                <a:solidFill>
                  <a:srgbClr val="002060"/>
                </a:solidFill>
              </a:rPr>
              <a:t>Shein</a:t>
            </a:r>
            <a:r>
              <a:rPr lang="en-GB" i="1" dirty="0" smtClean="0">
                <a:solidFill>
                  <a:srgbClr val="002060"/>
                </a:solidFill>
              </a:rPr>
              <a:t> , Vice President Gilbert </a:t>
            </a:r>
            <a:r>
              <a:rPr lang="en-GB" i="1" dirty="0" err="1" smtClean="0">
                <a:solidFill>
                  <a:srgbClr val="002060"/>
                </a:solidFill>
              </a:rPr>
              <a:t>Bukenya</a:t>
            </a:r>
            <a:r>
              <a:rPr lang="en-GB" i="1" dirty="0" smtClean="0">
                <a:solidFill>
                  <a:srgbClr val="002060"/>
                </a:solidFill>
              </a:rPr>
              <a:t> and the facilitator at an official function. The </a:t>
            </a:r>
            <a:r>
              <a:rPr lang="en-GB" i="1" dirty="0">
                <a:solidFill>
                  <a:srgbClr val="002060"/>
                </a:solidFill>
              </a:rPr>
              <a:t>f</a:t>
            </a:r>
            <a:r>
              <a:rPr lang="en-GB" i="1" dirty="0" smtClean="0">
                <a:solidFill>
                  <a:srgbClr val="002060"/>
                </a:solidFill>
              </a:rPr>
              <a:t>acilitator(far right) listens attentively.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92136"/>
            <a:ext cx="7128792" cy="48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15616" y="57332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The facilitator standing between President </a:t>
            </a:r>
            <a:r>
              <a:rPr lang="en-GB" i="1" dirty="0" err="1" smtClean="0">
                <a:solidFill>
                  <a:srgbClr val="002060"/>
                </a:solidFill>
              </a:rPr>
              <a:t>Salvar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i="1" dirty="0" err="1" smtClean="0">
                <a:solidFill>
                  <a:srgbClr val="002060"/>
                </a:solidFill>
              </a:rPr>
              <a:t>Kirr</a:t>
            </a:r>
            <a:r>
              <a:rPr lang="en-GB" i="1" dirty="0" smtClean="0">
                <a:solidFill>
                  <a:srgbClr val="002060"/>
                </a:solidFill>
              </a:rPr>
              <a:t> and Vice President </a:t>
            </a:r>
            <a:r>
              <a:rPr lang="en-GB" i="1" dirty="0" err="1" smtClean="0">
                <a:solidFill>
                  <a:srgbClr val="002060"/>
                </a:solidFill>
              </a:rPr>
              <a:t>Bukenya</a:t>
            </a:r>
            <a:r>
              <a:rPr lang="en-GB" i="1" dirty="0" smtClean="0">
                <a:solidFill>
                  <a:srgbClr val="002060"/>
                </a:solidFill>
              </a:rPr>
              <a:t> at a national function in Juba South Sudan.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Pictures\New folder\DSC02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28700"/>
            <a:ext cx="7200800" cy="49325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71600" y="57332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Managing affairs of high calibre investors for USA: facilitator, front from the right, leads investors on a tour.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Pictures\New folder\6x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836712"/>
            <a:ext cx="7921823" cy="46805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55892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Vice President </a:t>
            </a:r>
            <a:r>
              <a:rPr lang="en-GB" i="1" dirty="0" err="1" smtClean="0">
                <a:solidFill>
                  <a:srgbClr val="002060"/>
                </a:solidFill>
              </a:rPr>
              <a:t>Bukenya</a:t>
            </a:r>
            <a:r>
              <a:rPr lang="en-GB" i="1" dirty="0" smtClean="0">
                <a:solidFill>
                  <a:srgbClr val="002060"/>
                </a:solidFill>
              </a:rPr>
              <a:t> introduces the facilitator to the Pope at a function in the Vatican. In VIP management, a personal Assistant cannot introduce a Vice President to the Pope, it is the other way round.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Pictures\New folder\6x8-new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99321"/>
            <a:ext cx="6768752" cy="47758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573325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L-R : H.E Sam </a:t>
            </a:r>
            <a:r>
              <a:rPr lang="en-GB" i="1" dirty="0" err="1" smtClean="0">
                <a:solidFill>
                  <a:srgbClr val="002060"/>
                </a:solidFill>
              </a:rPr>
              <a:t>Kutesa</a:t>
            </a:r>
            <a:r>
              <a:rPr lang="en-GB" i="1" dirty="0" smtClean="0">
                <a:solidFill>
                  <a:srgbClr val="002060"/>
                </a:solidFill>
              </a:rPr>
              <a:t> (President UN Assembly) H.E Prof G </a:t>
            </a:r>
            <a:r>
              <a:rPr lang="en-GB" i="1" dirty="0" err="1" smtClean="0">
                <a:solidFill>
                  <a:srgbClr val="002060"/>
                </a:solidFill>
              </a:rPr>
              <a:t>Bukenya</a:t>
            </a:r>
            <a:r>
              <a:rPr lang="en-GB" i="1" dirty="0" smtClean="0">
                <a:solidFill>
                  <a:srgbClr val="002060"/>
                </a:solidFill>
              </a:rPr>
              <a:t> and facilitator briefing the Vice President on arrival from a UN Conference in New York.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Pictures\New folder\Mr Ibembe with former VP Bukenya and former Italian   amabassador to Ugan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2728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56612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The facilitator listens attentively as Vice President Prof </a:t>
            </a:r>
            <a:r>
              <a:rPr lang="en-GB" i="1" dirty="0" err="1" smtClean="0">
                <a:solidFill>
                  <a:srgbClr val="002060"/>
                </a:solidFill>
              </a:rPr>
              <a:t>Bukenya</a:t>
            </a:r>
            <a:r>
              <a:rPr lang="en-GB" i="1" dirty="0" smtClean="0">
                <a:solidFill>
                  <a:srgbClr val="002060"/>
                </a:solidFill>
              </a:rPr>
              <a:t> explains a social entrepreneurial project to the Italian Ambassador to Uganda . The facilitator implemented many projects in related fields.(In deep background is Aisha </a:t>
            </a:r>
            <a:r>
              <a:rPr lang="en-GB" i="1" dirty="0" err="1" smtClean="0">
                <a:solidFill>
                  <a:srgbClr val="002060"/>
                </a:solidFill>
              </a:rPr>
              <a:t>Magezi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i="1" dirty="0" err="1" smtClean="0">
                <a:solidFill>
                  <a:srgbClr val="002060"/>
                </a:solidFill>
              </a:rPr>
              <a:t>Kalule</a:t>
            </a:r>
            <a:r>
              <a:rPr lang="en-GB" i="1" dirty="0" smtClean="0">
                <a:solidFill>
                  <a:srgbClr val="002060"/>
                </a:solidFill>
              </a:rPr>
              <a:t> , Protocol Officer)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 bright="83000" contrast="85000"/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New folder\33 (8).JPG"/>
          <p:cNvPicPr>
            <a:picLocks noChangeAspect="1" noChangeArrowheads="1"/>
          </p:cNvPicPr>
          <p:nvPr/>
        </p:nvPicPr>
        <p:blipFill>
          <a:blip r:embed="rId4" cstate="print">
            <a:lum bright="67000" contrast="-4000"/>
          </a:blip>
          <a:srcRect/>
          <a:stretch>
            <a:fillRect/>
          </a:stretch>
        </p:blipFill>
        <p:spPr bwMode="auto">
          <a:xfrm>
            <a:off x="899592" y="836712"/>
            <a:ext cx="8064896" cy="5328592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619672" y="227687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smtClean="0">
                <a:solidFill>
                  <a:srgbClr val="002060"/>
                </a:solidFill>
              </a:rPr>
              <a:t>Thank you for listening </a:t>
            </a:r>
            <a:endParaRPr lang="en-GB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635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Introduction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70866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Justification of the Training </a:t>
            </a:r>
            <a:endParaRPr lang="en-GB" dirty="0" smtClean="0">
              <a:solidFill>
                <a:srgbClr val="002060"/>
              </a:solidFill>
            </a:endParaRPr>
          </a:p>
          <a:p>
            <a:pPr marL="70866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Definition </a:t>
            </a:r>
            <a:r>
              <a:rPr lang="en-GB" dirty="0" smtClean="0">
                <a:solidFill>
                  <a:srgbClr val="002060"/>
                </a:solidFill>
              </a:rPr>
              <a:t>of terms </a:t>
            </a:r>
            <a:r>
              <a:rPr lang="en-GB" dirty="0" smtClean="0">
                <a:solidFill>
                  <a:srgbClr val="002060"/>
                </a:solidFill>
              </a:rPr>
              <a:t>: Information management, </a:t>
            </a:r>
            <a:r>
              <a:rPr lang="en-GB" dirty="0" smtClean="0">
                <a:solidFill>
                  <a:srgbClr val="002060"/>
                </a:solidFill>
              </a:rPr>
              <a:t>Managing Upwards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          Order </a:t>
            </a:r>
            <a:r>
              <a:rPr lang="en-GB" sz="2800" dirty="0" smtClean="0">
                <a:solidFill>
                  <a:srgbClr val="002060"/>
                </a:solidFill>
              </a:rPr>
              <a:t>of Precedence of Government of Uganda. 	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Managing </a:t>
            </a:r>
            <a:r>
              <a:rPr lang="en-GB" sz="2800" dirty="0" smtClean="0">
                <a:solidFill>
                  <a:srgbClr val="002060"/>
                </a:solidFill>
              </a:rPr>
              <a:t>upwards as an </a:t>
            </a:r>
            <a:r>
              <a:rPr lang="en-GB" sz="2800" dirty="0" smtClean="0">
                <a:solidFill>
                  <a:srgbClr val="002060"/>
                </a:solidFill>
              </a:rPr>
              <a:t>under secretary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2060"/>
                </a:solidFill>
              </a:rPr>
              <a:t>Types of People to manage up (Bosses)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2060"/>
                </a:solidFill>
              </a:rPr>
              <a:t>Statistics on managing up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                  43% people leave jobs = Boss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	</a:t>
            </a:r>
            <a:r>
              <a:rPr lang="en-GB" sz="2800" dirty="0" smtClean="0">
                <a:solidFill>
                  <a:srgbClr val="002060"/>
                </a:solidFill>
              </a:rPr>
              <a:t>30% of Bosses end up well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	</a:t>
            </a:r>
            <a:r>
              <a:rPr lang="en-GB" sz="2800" dirty="0" smtClean="0">
                <a:solidFill>
                  <a:srgbClr val="002060"/>
                </a:solidFill>
              </a:rPr>
              <a:t>33% turn over,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	</a:t>
            </a:r>
            <a:r>
              <a:rPr lang="en-GB" sz="2800" dirty="0" smtClean="0">
                <a:solidFill>
                  <a:srgbClr val="002060"/>
                </a:solidFill>
              </a:rPr>
              <a:t>8% of </a:t>
            </a:r>
            <a:r>
              <a:rPr lang="en-GB" sz="2800" dirty="0" smtClean="0">
                <a:solidFill>
                  <a:srgbClr val="002060"/>
                </a:solidFill>
              </a:rPr>
              <a:t>bosses </a:t>
            </a:r>
            <a:r>
              <a:rPr lang="en-GB" sz="2800" dirty="0" smtClean="0">
                <a:solidFill>
                  <a:srgbClr val="002060"/>
                </a:solidFill>
              </a:rPr>
              <a:t>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	</a:t>
            </a:r>
            <a:r>
              <a:rPr lang="en-GB" sz="2800" dirty="0" smtClean="0">
                <a:solidFill>
                  <a:srgbClr val="002060"/>
                </a:solidFill>
              </a:rPr>
              <a:t>65% ,58% 70% </a:t>
            </a: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838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Issues to note for effective managing upwards: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Accepting the subordinate role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VIPs and Observation decks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Stage setting function (Follow up in areas)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Palace politics (Locus of power)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ridges and gate keepers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Palaces and their animals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Cultural fit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Familiarity with cultures.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5598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TTRIBUTES FOR MANAGING UPWARDS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Making </a:t>
            </a:r>
            <a:r>
              <a:rPr lang="en-US" sz="2000" dirty="0" smtClean="0">
                <a:solidFill>
                  <a:srgbClr val="002060"/>
                </a:solidFill>
              </a:rPr>
              <a:t>sacrifices for the </a:t>
            </a:r>
            <a:r>
              <a:rPr lang="en-US" sz="2000" dirty="0" smtClean="0">
                <a:solidFill>
                  <a:srgbClr val="002060"/>
                </a:solidFill>
              </a:rPr>
              <a:t>Boss </a:t>
            </a:r>
            <a:r>
              <a:rPr lang="en-US" sz="2000" dirty="0" smtClean="0">
                <a:solidFill>
                  <a:srgbClr val="002060"/>
                </a:solidFill>
              </a:rPr>
              <a:t>(One above you)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Pleasing the </a:t>
            </a:r>
            <a:r>
              <a:rPr lang="en-US" sz="2000" dirty="0" smtClean="0">
                <a:solidFill>
                  <a:srgbClr val="002060"/>
                </a:solidFill>
              </a:rPr>
              <a:t>Boss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Planning, Diary tracking, Time Management scoping functions.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The multi skilled detail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Being principled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Ethics (Corruption)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Ability to command respect.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endParaRPr lang="en-GB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Attributes…………..</a:t>
            </a:r>
          </a:p>
          <a:p>
            <a:pPr marL="0" indent="0"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r>
              <a:rPr lang="en-GB" sz="2200" dirty="0" smtClean="0">
                <a:solidFill>
                  <a:srgbClr val="002060"/>
                </a:solidFill>
              </a:rPr>
              <a:t>Legal </a:t>
            </a:r>
            <a:r>
              <a:rPr lang="en-GB" sz="2200" dirty="0" smtClean="0">
                <a:solidFill>
                  <a:srgbClr val="002060"/>
                </a:solidFill>
              </a:rPr>
              <a:t>and Regulatory framework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Balancing time and quality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Handling urgent/ important assignments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Emotional intelligence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Creativity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Appreciation of close protection principles practices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Delegating effectively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Managing meetings/events</a:t>
            </a:r>
            <a:endParaRPr lang="en-GB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endParaRPr lang="en-GB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THE UNIQUE SKILLS YOU SHOULD POSSESS :</a:t>
            </a:r>
          </a:p>
          <a:p>
            <a:pPr marL="0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sz="2200" dirty="0" smtClean="0">
                <a:solidFill>
                  <a:srgbClr val="002060"/>
                </a:solidFill>
              </a:rPr>
              <a:t>Branding</a:t>
            </a: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sz="2200" dirty="0" smtClean="0">
                <a:solidFill>
                  <a:srgbClr val="002060"/>
                </a:solidFill>
              </a:rPr>
              <a:t>Information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Customer care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Net works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Negotiation skills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Effective communication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b="1" dirty="0" smtClean="0">
                <a:solidFill>
                  <a:srgbClr val="002060"/>
                </a:solidFill>
              </a:rPr>
              <a:t>SOCIAL GRACES BY UNDER SECRETARIES</a:t>
            </a:r>
            <a:r>
              <a:rPr lang="en-GB" sz="22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Skills </a:t>
            </a:r>
            <a:r>
              <a:rPr lang="en-GB" sz="2200" dirty="0" smtClean="0">
                <a:solidFill>
                  <a:srgbClr val="002060"/>
                </a:solidFill>
              </a:rPr>
              <a:t>needed to handle social situations in life (How do you carry yours self)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 smtClean="0">
                <a:solidFill>
                  <a:srgbClr val="002060"/>
                </a:solidFill>
              </a:rPr>
              <a:t>Manners, refinement, poise, Composite, </a:t>
            </a:r>
            <a:r>
              <a:rPr lang="en-GB" sz="2200" dirty="0" smtClean="0">
                <a:solidFill>
                  <a:srgbClr val="002060"/>
                </a:solidFill>
              </a:rPr>
              <a:t>style.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2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Pictures\New folder\Statehouse150626-1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6408712" cy="41052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43608" y="593467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President Museveni congratulates the </a:t>
            </a:r>
            <a:r>
              <a:rPr lang="en-GB" i="1" dirty="0">
                <a:solidFill>
                  <a:srgbClr val="002060"/>
                </a:solidFill>
              </a:rPr>
              <a:t>F</a:t>
            </a:r>
            <a:r>
              <a:rPr lang="en-GB" i="1" dirty="0" smtClean="0">
                <a:solidFill>
                  <a:srgbClr val="002060"/>
                </a:solidFill>
              </a:rPr>
              <a:t>acilitator upon having successfully managed a function at State House Entebbe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Pictures\New folder\6x8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55172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State visit of President Bush of America. L-R : President </a:t>
            </a:r>
            <a:r>
              <a:rPr lang="en-GB" dirty="0" err="1" smtClean="0">
                <a:solidFill>
                  <a:srgbClr val="002060"/>
                </a:solidFill>
              </a:rPr>
              <a:t>Yoweri</a:t>
            </a:r>
            <a:r>
              <a:rPr lang="en-GB" dirty="0" smtClean="0">
                <a:solidFill>
                  <a:srgbClr val="002060"/>
                </a:solidFill>
              </a:rPr>
              <a:t> K </a:t>
            </a:r>
            <a:r>
              <a:rPr lang="en-GB" dirty="0" err="1" smtClean="0">
                <a:solidFill>
                  <a:srgbClr val="002060"/>
                </a:solidFill>
              </a:rPr>
              <a:t>Museveni</a:t>
            </a:r>
            <a:r>
              <a:rPr lang="en-GB" dirty="0" smtClean="0">
                <a:solidFill>
                  <a:srgbClr val="002060"/>
                </a:solidFill>
              </a:rPr>
              <a:t>, President Bush, Mrs Laura Bush, Mrs Janet K </a:t>
            </a:r>
            <a:r>
              <a:rPr lang="en-GB" dirty="0" err="1" smtClean="0">
                <a:solidFill>
                  <a:srgbClr val="002060"/>
                </a:solidFill>
              </a:rPr>
              <a:t>Museveni</a:t>
            </a:r>
            <a:r>
              <a:rPr lang="en-GB" dirty="0" smtClean="0">
                <a:solidFill>
                  <a:srgbClr val="002060"/>
                </a:solidFill>
              </a:rPr>
              <a:t>. In the Middle of the front row is </a:t>
            </a:r>
            <a:r>
              <a:rPr lang="en-GB" dirty="0" err="1" smtClean="0">
                <a:solidFill>
                  <a:srgbClr val="002060"/>
                </a:solidFill>
              </a:rPr>
              <a:t>Anthea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Ibembe</a:t>
            </a:r>
            <a:r>
              <a:rPr lang="en-GB" dirty="0" smtClean="0">
                <a:solidFill>
                  <a:srgbClr val="002060"/>
                </a:solidFill>
              </a:rPr>
              <a:t>, daughter to the Facilitator (Facilitator is in deep background)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Solstice">
  <a:themeElements>
    <a:clrScheme name="Custom 2">
      <a:dk1>
        <a:srgbClr val="002060"/>
      </a:dk1>
      <a:lt1>
        <a:sysClr val="window" lastClr="FFFFFF"/>
      </a:lt1>
      <a:dk2>
        <a:srgbClr val="FF0000"/>
      </a:dk2>
      <a:lt2>
        <a:srgbClr val="FF0000"/>
      </a:lt2>
      <a:accent1>
        <a:srgbClr val="FF388C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ustom 1">
      <a:dk1>
        <a:srgbClr val="FF0000"/>
      </a:dk1>
      <a:lt1>
        <a:sysClr val="window" lastClr="FFFFFF"/>
      </a:lt1>
      <a:dk2>
        <a:srgbClr val="FF0000"/>
      </a:dk2>
      <a:lt2>
        <a:srgbClr val="FF0000"/>
      </a:lt2>
      <a:accent1>
        <a:srgbClr val="FF388C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578</Words>
  <Application>Microsoft Office PowerPoint</Application>
  <PresentationFormat>On-screen Show (4:3)</PresentationFormat>
  <Paragraphs>87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1_Solstice</vt:lpstr>
      <vt:lpstr>Flow</vt:lpstr>
      <vt:lpstr>PRINCIPLES OF EFFECTIVE INFORMATION MANAGEMENT AND MANAGING UPWARDS</vt:lpstr>
      <vt:lpstr>Introduction.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BASICS OF VIP MANAGEMENT</dc:title>
  <dc:creator>EDMS Administrator</dc:creator>
  <cp:lastModifiedBy>Leticia</cp:lastModifiedBy>
  <cp:revision>180</cp:revision>
  <cp:lastPrinted>2018-04-24T14:37:29Z</cp:lastPrinted>
  <dcterms:created xsi:type="dcterms:W3CDTF">2015-09-22T06:37:21Z</dcterms:created>
  <dcterms:modified xsi:type="dcterms:W3CDTF">2019-03-06T11:06:52Z</dcterms:modified>
</cp:coreProperties>
</file>